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81" r:id="rId2"/>
    <p:sldId id="256" r:id="rId3"/>
    <p:sldId id="257" r:id="rId4"/>
    <p:sldId id="258" r:id="rId5"/>
    <p:sldId id="279" r:id="rId6"/>
    <p:sldId id="260" r:id="rId7"/>
    <p:sldId id="261" r:id="rId8"/>
    <p:sldId id="262" r:id="rId9"/>
    <p:sldId id="263" r:id="rId10"/>
    <p:sldId id="264" r:id="rId11"/>
    <p:sldId id="280" r:id="rId12"/>
    <p:sldId id="265" r:id="rId13"/>
    <p:sldId id="266" r:id="rId14"/>
    <p:sldId id="267" r:id="rId15"/>
    <p:sldId id="268" r:id="rId16"/>
    <p:sldId id="282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3" r:id="rId25"/>
    <p:sldId id="276" r:id="rId26"/>
    <p:sldId id="277" r:id="rId27"/>
    <p:sldId id="278" r:id="rId28"/>
  </p:sldIdLst>
  <p:sldSz cx="9144000" cy="6858000" type="screen4x3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2" d="100"/>
          <a:sy n="102" d="100"/>
        </p:scale>
        <p:origin x="26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4DD52-729D-4196-9DDA-951F33D5ED24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7D780-B7E4-47C0-B41B-31D84E031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08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17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01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66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45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9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08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96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25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6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18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68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2AF5AA-751F-4131-96B7-F5F3911A3F21}" type="datetimeFigureOut">
              <a:rPr lang="es-ES" smtClean="0"/>
              <a:t>12/11/2021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25893B-8391-4683-AD85-4A4004C57D7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03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268760"/>
            <a:ext cx="2857143" cy="2600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187624" y="4365104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Sesión de formación. </a:t>
            </a:r>
          </a:p>
          <a:p>
            <a:pPr algn="ctr"/>
            <a:r>
              <a:rPr lang="es-E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Documento preparatorio para la fase diocesana del Sínodo de los Obispos 2021-2023</a:t>
            </a:r>
            <a:endParaRPr lang="es-E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4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396876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Sinodalidad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11560" y="2060848"/>
            <a:ext cx="7543800" cy="4022725"/>
          </a:xfrm>
        </p:spPr>
        <p:txBody>
          <a:bodyPr>
            <a:normAutofit/>
          </a:bodyPr>
          <a:lstStyle/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sinodalidad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representa el camino principal para la Iglesia, llamada a renovarse bajo la acción del ES y gracias a la escucha de la Palabra.  </a:t>
            </a:r>
          </a:p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Caminar juntos</a:t>
            </a: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un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signo profético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para la familia humana. Una Iglesia capaz de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comunión podrá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situarse al lado de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los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últimos y prestarles su voz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pero es necesario dejarnos educar por el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Espíritu Santo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en una mentalidad verdaderamente sinodal, entrando con audacia y libertad de corazón en un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proceso de conversión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80184"/>
            <a:ext cx="1639144" cy="14916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3068960"/>
            <a:ext cx="871296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Una Iglesia constitutivamente sinodal.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20688"/>
            <a:ext cx="1932627" cy="175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83568" y="372579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Sinodalidad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57109" y="2276872"/>
            <a:ext cx="7543800" cy="3448100"/>
          </a:xfrm>
        </p:spPr>
        <p:txBody>
          <a:bodyPr>
            <a:normAutofit/>
          </a:bodyPr>
          <a:lstStyle/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Está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presente en la Tradición de la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Iglesia.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Jesús es camino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verdad y vida, y los primeros cristianos eran discípulos del camino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una forma específica de vivir y obrar en la Iglesia, manifiesta la comunión que se da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en ella y entre sus miembros para la misión.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21966"/>
            <a:ext cx="1849031" cy="1682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7543800" cy="1449387"/>
          </a:xfrm>
        </p:spPr>
        <p:txBody>
          <a:bodyPr>
            <a:noAutofit/>
          </a:bodyPr>
          <a:lstStyle/>
          <a:p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Referencias teológicas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83568" y="2348880"/>
            <a:ext cx="7543800" cy="3592116"/>
          </a:xfrm>
        </p:spPr>
        <p:txBody>
          <a:bodyPr>
            <a:normAutofit/>
          </a:bodyPr>
          <a:lstStyle/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Caminar juntos”. Durante el primer milenio, es el modo de proceder habitual de la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Iglesia.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Esta es la raíz de la praxis sinodal habitual de la Iglesia, expresada en asambleas locales, provinciales y universales.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“Iglesia y Sínodo son sinónimos”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S Juan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Crisóstomo,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Comentario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al salmo 149)</a:t>
            </a: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En el segundo milenio,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destaca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la praxis de la consulta del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Papa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 los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Obispos 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para conocer la fe de toda la Iglesia, recurriendo a la autoridad del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sensus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fidei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El Pueblo de Dios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“infalible in </a:t>
            </a:r>
            <a:r>
              <a:rPr lang="es-E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credendo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(EG 119).</a:t>
            </a: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El CV II recurre a este dinamismo de la Tradición. La categoría </a:t>
            </a:r>
            <a:r>
              <a:rPr lang="es-E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Pueblo de Dios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donde se reconoce la existencia de “una igualdad entre todos en cuanto a la dignidad y la acción común” (LG 32).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825" y="297410"/>
            <a:ext cx="2027114" cy="18446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7543800" cy="1449387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pastores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55576" y="2348880"/>
            <a:ext cx="7543800" cy="3664124"/>
          </a:xfrm>
        </p:spPr>
        <p:txBody>
          <a:bodyPr>
            <a:normAutofit/>
          </a:bodyPr>
          <a:lstStyle/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Los Pastores son “auténticos custodios, intérpretes y testimonios de toda la fe de la Iglesia”. Consultar al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Pueblo de Dios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es asumir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en la Iglesia los dinamismos de la democracia radicados en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 principio de la mayoría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IMPORTANTE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en la base de toda participación sinodal no está la representación de intereses en conflicto, sino la misión compartida. El proceso sinodal se realiza en una comunidad jerárquicamente estructurada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En el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vínculo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entre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sensus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fidei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Pueblo de Dios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y el magisterio de los Pastores se realiza el consenso unánime de toda la Iglesia en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misma fe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900" y="404664"/>
            <a:ext cx="2057372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51520" y="764704"/>
            <a:ext cx="7543800" cy="1449387"/>
          </a:xfrm>
        </p:spPr>
        <p:txBody>
          <a:bodyPr>
            <a:normAutofit/>
          </a:bodyPr>
          <a:lstStyle/>
          <a:p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sentido del camino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99592" y="2492896"/>
            <a:ext cx="7272809" cy="3429318"/>
          </a:xfrm>
        </p:spPr>
        <p:txBody>
          <a:bodyPr>
            <a:normAutofit/>
          </a:bodyPr>
          <a:lstStyle/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El sentido del camino al cual estamos llamados consiste en descubrir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 rostro y la forma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de una Iglesia sinodal.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este caminar juntos pedimos al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Espíritu Santo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que nos ayude a descubrir cómo la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comunión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 para la misión.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Iglesia sinodal es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signo profético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para una comunidad de naciones incapaz de proponer un proyecto compartido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sinodalidad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es “signo e instrumento de la unión íntima con Dios y de la unidad de todo el género humano” (LG 1)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s-ES" sz="1400" i="1" dirty="0">
              <a:latin typeface="Times New Roman" pitchFamily="18" charset="0"/>
              <a:cs typeface="Times New Roman" pitchFamily="18" charset="0"/>
            </a:endParaRPr>
          </a:p>
          <a:p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56792"/>
            <a:ext cx="2061609" cy="187606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35008" y="3140968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En la escucha de las Escrituras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76672"/>
            <a:ext cx="205737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18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779364"/>
            <a:ext cx="7543800" cy="1449387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Espíritu Santo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11560" y="2924944"/>
            <a:ext cx="8053307" cy="2232248"/>
          </a:xfrm>
        </p:spPr>
        <p:txBody>
          <a:bodyPr>
            <a:normAutofit/>
          </a:bodyPr>
          <a:lstStyle/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lumina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y vivifica el caminar juntos de las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Iglesias, y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es el mismo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que: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	actúa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en la misión de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Jesús</a:t>
            </a:r>
          </a:p>
          <a:p>
            <a:pPr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	es prometido a los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apóstoles</a:t>
            </a:r>
          </a:p>
          <a:p>
            <a:pPr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	es prometido a las generaciones de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discípulos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que escuchan la Palabra</a:t>
            </a:r>
          </a:p>
          <a:p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87338"/>
            <a:ext cx="2076643" cy="1889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91604" y="1466943"/>
            <a:ext cx="7543800" cy="1449387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Jesús, la multitud los apóstoles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30866" y="2924944"/>
            <a:ext cx="8229600" cy="2664321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constante en el modo en que Jesús se revela en el Evangelio, en donde esencialmente hay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tres protagonistas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Jesús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es el primer protagonista, de Él parte la iniciativa. Trae el Reino con palabras y signos sin hacer acepción de personas. Se dirige con especial atención a los que están separados de Dios y abandonados de la comunidad (pobres y pecadores). En esa valoración de Jesús por cada persona, en cada encuentro, emerge la fe.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027" y="188640"/>
            <a:ext cx="2057372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97260" y="1547565"/>
            <a:ext cx="8172400" cy="144938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Jesús, la multitud, los apóstoles.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11560" y="2996952"/>
            <a:ext cx="7543800" cy="3024336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>
              <a:buNone/>
            </a:pP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multitud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como protagonista es fruto de la constante apertura de Jesús al interlocutor más amplio posible. No son protagonistas unos pocos iluminados o elegidos, sino la multitud. Jesús acepta como interlocutor a todos aquellos que salen de la multitud, sin ceder ante el escándalo de los testigos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De esa multitud salen 	la mujer cananea (Mt 15,21-28)</a:t>
            </a:r>
          </a:p>
          <a:p>
            <a:pPr algn="just">
              <a:buNone/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la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samaritana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4, 1-42)</a:t>
            </a:r>
          </a:p>
          <a:p>
            <a:pPr algn="just">
              <a:buNone/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el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ciego de nacimiento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9)</a:t>
            </a:r>
          </a:p>
          <a:p>
            <a:pPr>
              <a:buNone/>
            </a:pPr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111" y="395895"/>
            <a:ext cx="1908748" cy="17369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753418" y="1155335"/>
            <a:ext cx="7772400" cy="935038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Pregunta</a:t>
            </a:r>
            <a:endParaRPr lang="es-E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823268" y="2420888"/>
            <a:ext cx="7632700" cy="3146425"/>
          </a:xfrm>
        </p:spPr>
        <p:txBody>
          <a:bodyPr>
            <a:norm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s-E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trata de </a:t>
            </a:r>
            <a:r>
              <a:rPr lang="es-ES" sz="14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interrogarse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sobre un tema decisivo para la vida y la misión de la Iglesia: “el camino de la sinodalidad es el camino que Dios espera de la Iglesia del tercer milenio” </a:t>
            </a:r>
          </a:p>
          <a:p>
            <a:pPr lvl="0" algn="just">
              <a:buFont typeface="Arial" pitchFamily="34" charset="0"/>
              <a:buChar char="•"/>
            </a:pPr>
            <a:r>
              <a:rPr lang="es-ES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Este </a:t>
            </a:r>
            <a:r>
              <a:rPr lang="es-ES" sz="14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itinerario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 don y tarea.  </a:t>
            </a:r>
          </a:p>
          <a:p>
            <a:pPr lvl="0" algn="just">
              <a:buFont typeface="Arial" pitchFamily="34" charset="0"/>
              <a:buChar char="•"/>
            </a:pPr>
            <a:r>
              <a:rPr lang="es-ES" sz="1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b="1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Pregunta </a:t>
            </a:r>
            <a:r>
              <a:rPr lang="es-ES" sz="1400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fundamental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s-ES" sz="1400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14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cómo se realiza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hoy, a diversos niveles (desde el local al universal) ese caminar juntos que permite a la Iglesia anunciar el Evangelio, de acuerdo con la misión confiada? </a:t>
            </a:r>
            <a:endParaRPr lang="es-ES" sz="1400" cap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14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qué pasos el Espíritu nos invita a dar</a:t>
            </a:r>
            <a:r>
              <a:rPr lang="es-ES" sz="14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para crecer como Iglesia sinodal?</a:t>
            </a:r>
          </a:p>
          <a:p>
            <a:pPr algn="l"/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6793"/>
            <a:ext cx="1651720" cy="1503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23528" y="1412776"/>
            <a:ext cx="7826375" cy="144938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Jesús, la multitud, los apóstoles.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55576" y="3152997"/>
            <a:ext cx="7543800" cy="323215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Los </a:t>
            </a:r>
            <a:r>
              <a:rPr lang="es-E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apóstoles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siguen más explícitamente a Jesús, experimentando la fidelidad del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discipulado.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Los apóstoles son llamados por el propio Jesús y los destina a una cualificada mediación entre la multitud y la Revelación, así como de la multitud con la llegada del Reino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La elección de los apóstoles no es para ocupar una posición de poder que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separa.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Custodian, gracias al don del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Espíritu Santo,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el lugar que ocupa Jesús, sin sustituirlo.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096" y="167384"/>
            <a:ext cx="2159860" cy="1965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07504" y="1556792"/>
            <a:ext cx="8460432" cy="144938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Jesús, la multitud, los apóstoles.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67544" y="2924944"/>
            <a:ext cx="7920880" cy="359896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1400" dirty="0" smtClean="0"/>
              <a:t>	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falta Jesús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si otro ocupa su lugar, la Iglesia se transforma en un contrato entre los apóstoles y la multitud, juego político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s-E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faltan los apóstoles,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vínculo con la verdad evangélica se interrumpe, quedando la multitud expuesta a un mito o ideología sobre Jesús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falta la multitud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la relación de los apóstoles con Jesús se corrompe en una forma sectaria y autorreferencial, la evangelización pierde su luz.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03461"/>
            <a:ext cx="2076643" cy="1889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251520" y="1280769"/>
            <a:ext cx="8532440" cy="144938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Jesús, la multitud, los apóstoles.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11560" y="2924945"/>
            <a:ext cx="7543800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Hay un cuarto actor que se agrega, que es el 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antagonista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que introduce la separación diabólica entre los tres. Se sirve de la desconcertante perspectiva de la cruz para sembrar la duda y la división.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manifiesta en las formas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de:</a:t>
            </a:r>
          </a:p>
          <a:p>
            <a:pPr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	rigorismo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religioso</a:t>
            </a:r>
          </a:p>
          <a:p>
            <a:pPr lvl="1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	intimación moral más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exigente que la del propio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Jesús</a:t>
            </a:r>
          </a:p>
          <a:p>
            <a:pPr lvl="1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		seducción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de una sabiduría política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mundana</a:t>
            </a:r>
            <a:endParaRPr lang="es-E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81245"/>
            <a:ext cx="2004635" cy="182421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94507" y="764704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Cornelio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395536" y="2420888"/>
            <a:ext cx="7992888" cy="3960440"/>
          </a:xfrm>
        </p:spPr>
        <p:txBody>
          <a:bodyPr>
            <a:noAutofit/>
          </a:bodyPr>
          <a:lstStyle/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Cornelio </a:t>
            </a:r>
            <a:r>
              <a:rPr lang="es-E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envía”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 sus siervos para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“llamar”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Pedro.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Son los verbos de la misión y de la vocación.</a:t>
            </a:r>
          </a:p>
          <a:p>
            <a:pPr lvl="1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Pedro ha tenido una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visión. Reconoce al Señor, pero opone una rotunda </a:t>
            </a:r>
            <a:r>
              <a:rPr lang="es-E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resistencia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a lo que le pide. </a:t>
            </a:r>
          </a:p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Pedro se encuentra con Cornelio. Se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produce una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conversión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y una aceptación de la llamada.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Entenderá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el significado de su visión: ningún ser humano es indigno ante los ojos de Dios.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Cornelio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y Pedro van a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implicar a otros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en sus caminos de conversión.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ha creado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comunidad,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se ha promovido el encuentro. La palabra adquiere protagonismo, se escuchan el uno al otro.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contar Pedro su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experiencia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de desconcierto, incomprensión y rechazo, ayuda a sus interlocutores a escuchar y acoger. </a:t>
            </a: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03" y="296690"/>
            <a:ext cx="2107034" cy="191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3068960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La sinodalidad en acción: </a:t>
            </a:r>
            <a:endParaRPr lang="es-E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istas </a:t>
            </a:r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la consulta del Pueblo de Dios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04664"/>
            <a:ext cx="2292667" cy="208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73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67544" y="836712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responder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55576" y="2564904"/>
            <a:ext cx="7543800" cy="3456384"/>
          </a:xfrm>
        </p:spPr>
        <p:txBody>
          <a:bodyPr>
            <a:normAutofit/>
          </a:bodyPr>
          <a:lstStyle/>
          <a:p>
            <a:pPr lvl="0"/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Volviendo a la pregunta fundamental ya formulada,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responder, se invita a:</a:t>
            </a:r>
          </a:p>
          <a:p>
            <a:pPr lvl="1"/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Preguntarse por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experiencias </a:t>
            </a:r>
            <a:r>
              <a:rPr lang="es-E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hacen referencia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a la pregunta fundamental.</a:t>
            </a:r>
          </a:p>
          <a:p>
            <a:pPr lvl="1"/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Releer estas experiencias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desde la perspectiva de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las alegrías, las dificultades, las heridas, las intuiciones…</a:t>
            </a:r>
            <a:endParaRPr lang="es-ES" sz="1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E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Recoger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los frutos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para compartir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			Dónde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resuena la voz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Espíritu Santo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en esas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experiencias</a:t>
            </a:r>
          </a:p>
          <a:p>
            <a:pPr>
              <a:buNone/>
            </a:pP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Qué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nos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esa voz del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Espíritu Santo</a:t>
            </a:r>
            <a:endParaRPr lang="es-E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			Puntos que han de ser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confirmados</a:t>
            </a:r>
          </a:p>
          <a:p>
            <a:pPr>
              <a:buNone/>
            </a:pP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s-E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Perspectivas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de cambio y </a:t>
            </a:r>
            <a:r>
              <a:rPr lang="es-E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pasos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que hay que cumplir</a:t>
            </a:r>
          </a:p>
          <a:p>
            <a:pPr>
              <a:buNone/>
            </a:pP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			Dónde podemos establecer un </a:t>
            </a:r>
            <a:r>
              <a:rPr lang="es-E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consenso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para actuar</a:t>
            </a:r>
            <a:endParaRPr lang="es-E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767" y="410035"/>
            <a:ext cx="2061609" cy="18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755576" y="980728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 planos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55576" y="2708920"/>
            <a:ext cx="7543800" cy="3310929"/>
          </a:xfrm>
        </p:spPr>
        <p:txBody>
          <a:bodyPr>
            <a:normAutofit/>
          </a:bodyPr>
          <a:lstStyle/>
          <a:p>
            <a:pPr lvl="0"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sinodalidad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, como dimensión constitutiva de la Iglesia, se enmarca dentro de </a:t>
            </a:r>
            <a:r>
              <a:rPr lang="es-ES" sz="1400" b="1" dirty="0">
                <a:latin typeface="Times New Roman" pitchFamily="18" charset="0"/>
                <a:cs typeface="Times New Roman" pitchFamily="18" charset="0"/>
              </a:rPr>
              <a:t>tres planos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Es conveniente tener en cuenta este espacio a la hora de orar, reflexionar y coparticipar en torno a la pregunta fundamental. Estos planos son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Estilo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: lo que la Iglesia vive y actúa ordinariamente, a través 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de la Palabra, la celebración de la Eucaristía, la fraternidad y la misión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Estructuras y procesos eclesiales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Determinados por la Teología y el Derecho Canónico, en donde la naturaleza sinodal de la Iglesia se expresa de modo institucional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Procesos y eventos sinodales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, en donde la Iglesia es convocada por la autoridad y según procedimientos específicos determinados por el derecho.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78" y="338027"/>
            <a:ext cx="2298998" cy="20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67544" y="1268760"/>
            <a:ext cx="7543800" cy="143776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Perspectivas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83568" y="2996952"/>
            <a:ext cx="7543800" cy="2952328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En la relectura de las experiencias, caminar juntos se puede entender según dos 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perspectivas:</a:t>
            </a:r>
          </a:p>
          <a:p>
            <a:pPr lvl="0" algn="just">
              <a:buNone/>
            </a:pPr>
            <a:endParaRPr lang="es-E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Mirando 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vida interna de las Iglesias particulares y las relaciones entre los sujetos 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que las constituyen: fieles, pastores, organismos de participación, parroquias.</a:t>
            </a:r>
          </a:p>
          <a:p>
            <a:pPr algn="just">
              <a:buNone/>
            </a:pP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Mirando el estado de las </a:t>
            </a:r>
            <a:r>
              <a:rPr lang="es-E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relaciones, diálogo y eventuales iniciativas comunes</a:t>
            </a:r>
            <a:r>
              <a:rPr lang="es-E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con los creyentes de otras religiones, con las personas alejadas de la fe, con ambientes y grupos sociales específicos 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sus instituciones.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00" y="113508"/>
            <a:ext cx="2219868" cy="20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971600" y="1062712"/>
            <a:ext cx="7543800" cy="1574874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Exigencia previa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71600" y="2996952"/>
            <a:ext cx="7543800" cy="3087688"/>
          </a:xfrm>
        </p:spPr>
        <p:txBody>
          <a:bodyPr>
            <a:normAutofit/>
          </a:bodyPr>
          <a:lstStyle/>
          <a:p>
            <a:pPr lvl="0" algn="just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Disponerse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a la </a:t>
            </a:r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escucha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del Espíritu Santo, </a:t>
            </a:r>
            <a:r>
              <a:rPr lang="es-ES" sz="2400" b="1" dirty="0">
                <a:latin typeface="Times New Roman" pitchFamily="18" charset="0"/>
                <a:cs typeface="Times New Roman" pitchFamily="18" charset="0"/>
              </a:rPr>
              <a:t>abiertos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a las sorpresas que nos preparará por el camino. Esta exigencia nos permite poner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ya en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acción el dinamismo de la conversión sinodal. 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1921039" cy="1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67544" y="281575"/>
            <a:ext cx="7543800" cy="1449387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bjetivos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67544" y="1730962"/>
            <a:ext cx="8229600" cy="478155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s-ES" sz="5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Hacer </a:t>
            </a:r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s-ES" sz="5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cómo el Espíritu ha guiado el camino de la Iglesia.</a:t>
            </a:r>
          </a:p>
          <a:p>
            <a:pPr lvl="0"/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Escuchar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cómo el Espíritu nos llama a ser juntos testigos del amor hoy.</a:t>
            </a:r>
          </a:p>
          <a:p>
            <a:pPr lvl="0"/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Vivir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proceso eclesial participado e inclusivo, que ofrezca la oportunidad de expresarse y ser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escuchados</a:t>
            </a:r>
            <a:endParaRPr lang="es-E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Reconocer y apreciar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la riqueza y variedad/ de los dones y carismas/ que el Espíritu distribuye libremente	</a:t>
            </a:r>
            <a:endParaRPr lang="es-ES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ES" sz="5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Experimentar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modos participados de ejercitar la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 en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anuncio del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Evangelio y en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compromiso por construir un mundo más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hermoso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amable</a:t>
            </a:r>
            <a:endParaRPr lang="es-E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Examinar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cómo se viven en la Iglesia la responsabilidad y el poder.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emerger los prejuicios y las prácticas desordenadas no radicadas en el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Evangelio. Tratar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convertir los prejuicios y las prácticas desordenadas.</a:t>
            </a:r>
          </a:p>
          <a:p>
            <a:pPr lvl="0"/>
            <a:r>
              <a:rPr lang="es-ES" sz="5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Sostener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comunidad cristiana como sujeto creíble y socio fiable en caminos de:	</a:t>
            </a:r>
            <a:endParaRPr lang="es-ES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diálogo </a:t>
            </a: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social</a:t>
            </a:r>
          </a:p>
          <a:p>
            <a:pPr>
              <a:buNone/>
            </a:pP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		sanación</a:t>
            </a:r>
          </a:p>
          <a:p>
            <a:pPr>
              <a:buNone/>
            </a:pP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		reconciliación</a:t>
            </a:r>
          </a:p>
          <a:p>
            <a:pPr>
              <a:buNone/>
            </a:pP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		inclusión y participación</a:t>
            </a:r>
          </a:p>
          <a:p>
            <a:pPr>
              <a:buNone/>
            </a:pP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		reconstrucción de la democracia</a:t>
            </a:r>
          </a:p>
          <a:p>
            <a:pPr>
              <a:buNone/>
            </a:pPr>
            <a:r>
              <a:rPr lang="es-ES" sz="5600" dirty="0">
                <a:latin typeface="Times New Roman" pitchFamily="18" charset="0"/>
                <a:cs typeface="Times New Roman" pitchFamily="18" charset="0"/>
              </a:rPr>
              <a:t>		promoción de la fraternidad y la amistad social</a:t>
            </a:r>
          </a:p>
          <a:p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391" y="281575"/>
            <a:ext cx="1717856" cy="15632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797" y="548680"/>
            <a:ext cx="2136501" cy="1944216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187624" y="3356992"/>
            <a:ext cx="72129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Llamada a caminar juntos.</a:t>
            </a:r>
            <a:r>
              <a:rPr lang="es-E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516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761027" y="470836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 histórico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99592" y="2060848"/>
            <a:ext cx="7543800" cy="40227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Elementos del escenario global vinculados con el tema del Sínodo:</a:t>
            </a:r>
          </a:p>
          <a:p>
            <a:pPr lvl="1" algn="just"/>
            <a:endParaRPr lang="es-E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Pandemia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 covid19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Despierta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por un tiempo la conciencia de ser una comunidad mundial; nadie se salva solo, únicamente es posible salvarse juntos (FT 32). 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Hace detonar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desigualdades ya existentes:</a:t>
            </a:r>
          </a:p>
          <a:p>
            <a:pPr lvl="2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humanidad sacudida por procesos de masificación y fragmentación</a:t>
            </a:r>
          </a:p>
          <a:p>
            <a:pPr lvl="2"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trágica condición de los migrantes, que ponen de manifiesto en las crisis lo altas y fuertes que son las barreras que dividen la única condición humana.</a:t>
            </a:r>
          </a:p>
          <a:p>
            <a:pPr algn="just">
              <a:buNone/>
            </a:pP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92587"/>
            <a:ext cx="1788611" cy="1627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332656"/>
            <a:ext cx="7543800" cy="1450975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 histórico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076207" y="2008793"/>
            <a:ext cx="6880169" cy="4022725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falta de fe y corrupción en la Iglesia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que debemos afrontar.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podemos olvidar el </a:t>
            </a:r>
            <a:r>
              <a:rPr lang="es-E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sufrimiento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vivido también a causa de un número notable de clérigos y consagrados. Este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sufrimiento puede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ser un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obstáculo imponente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para poder caminar juntos. Afrontar debidamente este sufrimiento conlleva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enfrentarse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con el peso de una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cultura.</a:t>
            </a:r>
          </a:p>
          <a:p>
            <a:pPr algn="just">
              <a:buNone/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Todo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esto ha de empujar a </a:t>
            </a:r>
            <a:r>
              <a:rPr lang="es-E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pedir la gracia</a:t>
            </a:r>
            <a:r>
              <a:rPr lang="es-E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de la conversión y la unción, para poder expresar nuestra compunción y nuestra decisión de luchar con valentía.</a:t>
            </a:r>
          </a:p>
          <a:p>
            <a:endParaRPr lang="es-E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1921039" cy="1748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706857" y="862865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 histórico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06857" y="2636912"/>
            <a:ext cx="7543800" cy="3446661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El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Espíritu continúa actuando en la historia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    Es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motivo de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esperanza: </a:t>
            </a: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los procesos de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consulta al </a:t>
            </a:r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Pueblo de Dios</a:t>
            </a:r>
            <a:r>
              <a:rPr lang="es-E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el deseo de protagonismo en la vida de la Iglesia de los </a:t>
            </a:r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jóvenes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None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la solicitud de una mayor valoración de las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mujeres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y de espacios de participación en la misión de la Iglesia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945" y="255545"/>
            <a:ext cx="1903350" cy="17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1052736"/>
            <a:ext cx="7543800" cy="1449387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Contexto histórico</a:t>
            </a:r>
            <a:endParaRPr lang="es-E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834633" y="2852936"/>
            <a:ext cx="7543800" cy="3230637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Tendencias </a:t>
            </a:r>
            <a:r>
              <a:rPr lang="es-E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secularistas y tendencias </a:t>
            </a:r>
            <a:r>
              <a:rPr lang="es-E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integristas en las comunidades cristianas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es infrecuente que los cristianos asuman estas actitudes y se den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divisiones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en la Iglesia.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Fracturas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en la sociedad y su influencia en la </a:t>
            </a:r>
            <a:r>
              <a:rPr lang="es-E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configuración de las comunidades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cristianas: racismo, estratificación social.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Estas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situaciones inciden en el significado de “caminar juntos” y en las posibilidades concretas de ponerlo en acto.</a:t>
            </a:r>
          </a:p>
          <a:p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002" y="314403"/>
            <a:ext cx="1903350" cy="17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</TotalTime>
  <Words>1272</Words>
  <Application>Microsoft Office PowerPoint</Application>
  <PresentationFormat>Presentación en pantalla (4:3)</PresentationFormat>
  <Paragraphs>145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Retrospección</vt:lpstr>
      <vt:lpstr>Presentación de PowerPoint</vt:lpstr>
      <vt:lpstr>Pregunta</vt:lpstr>
      <vt:lpstr> Exigencia previa</vt:lpstr>
      <vt:lpstr>Objetivos</vt:lpstr>
      <vt:lpstr>Presentación de PowerPoint</vt:lpstr>
      <vt:lpstr>Contexto histórico</vt:lpstr>
      <vt:lpstr> Contexto histórico</vt:lpstr>
      <vt:lpstr> Contexto histórico</vt:lpstr>
      <vt:lpstr> Contexto histórico</vt:lpstr>
      <vt:lpstr>Sinodalidad</vt:lpstr>
      <vt:lpstr>Presentación de PowerPoint</vt:lpstr>
      <vt:lpstr>Sinodalidad</vt:lpstr>
      <vt:lpstr> Referencias teológicas</vt:lpstr>
      <vt:lpstr>Los pastores</vt:lpstr>
      <vt:lpstr> El sentido del camino</vt:lpstr>
      <vt:lpstr>Presentación de PowerPoint</vt:lpstr>
      <vt:lpstr>El Espíritu Santo</vt:lpstr>
      <vt:lpstr>Jesús, la multitud los apóstoles</vt:lpstr>
      <vt:lpstr>Jesús, la multitud, los apóstoles.</vt:lpstr>
      <vt:lpstr>Jesús, la multitud, los apóstoles.</vt:lpstr>
      <vt:lpstr>Jesús, la multitud, los apóstoles.</vt:lpstr>
      <vt:lpstr>Jesús, la multitud, los apóstoles.</vt:lpstr>
      <vt:lpstr>Pedro y Cornelio</vt:lpstr>
      <vt:lpstr>Presentación de PowerPoint</vt:lpstr>
      <vt:lpstr>Para responder</vt:lpstr>
      <vt:lpstr>Tres planos</vt:lpstr>
      <vt:lpstr>Perspectivas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</dc:title>
  <dc:creator>JOSE MARIA</dc:creator>
  <cp:lastModifiedBy>usuario</cp:lastModifiedBy>
  <cp:revision>21</cp:revision>
  <cp:lastPrinted>2021-11-11T15:44:46Z</cp:lastPrinted>
  <dcterms:created xsi:type="dcterms:W3CDTF">2021-11-06T18:20:46Z</dcterms:created>
  <dcterms:modified xsi:type="dcterms:W3CDTF">2021-11-12T11:54:54Z</dcterms:modified>
</cp:coreProperties>
</file>